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3"/>
  </p:notesMasterIdLst>
  <p:sldIdLst>
    <p:sldId id="350" r:id="rId2"/>
  </p:sldIdLst>
  <p:sldSz cx="6858000" cy="12192000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7C7C"/>
    <a:srgbClr val="FFFFFF"/>
    <a:srgbClr val="006A4E"/>
    <a:srgbClr val="FF00FF"/>
    <a:srgbClr val="009597"/>
    <a:srgbClr val="008B92"/>
    <a:srgbClr val="00664B"/>
    <a:srgbClr val="006349"/>
    <a:srgbClr val="487697"/>
    <a:srgbClr val="008A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>
        <p:scale>
          <a:sx n="50" d="100"/>
          <a:sy n="50" d="100"/>
        </p:scale>
        <p:origin x="206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99B02-CB69-4771-9F40-938C2FE47579}" type="datetimeFigureOut">
              <a:rPr lang="fr-FR" smtClean="0"/>
              <a:t>13/09/2023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93950" y="1241425"/>
            <a:ext cx="188118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1FBDF-28CA-41C4-8A90-C307DCE03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51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393950" y="1241425"/>
            <a:ext cx="1881188" cy="33496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7ED81F-64DB-49C2-B3E3-1EBAF4F6A71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58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Sommai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2133000" y="990260"/>
            <a:ext cx="4444200" cy="2602352"/>
          </a:xfrm>
        </p:spPr>
        <p:txBody>
          <a:bodyPr/>
          <a:lstStyle>
            <a:lvl1pPr>
              <a:defRPr sz="2662" b="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2133000" y="4525964"/>
            <a:ext cx="4444200" cy="6187193"/>
          </a:xfrm>
        </p:spPr>
        <p:txBody>
          <a:bodyPr/>
          <a:lstStyle>
            <a:lvl1pPr marL="271456" indent="-271456">
              <a:lnSpc>
                <a:spcPct val="125000"/>
              </a:lnSpc>
              <a:buSzPct val="100000"/>
              <a:defRPr sz="1013" b="0" cap="all" baseline="0">
                <a:solidFill>
                  <a:schemeClr val="bg1"/>
                </a:solidFill>
              </a:defRPr>
            </a:lvl1pPr>
            <a:lvl2pPr marL="469095" indent="-196449">
              <a:buSzPct val="80000"/>
              <a:buFont typeface="Wingdings" pitchFamily="2" charset="2"/>
              <a:buChar char="n"/>
              <a:defRPr sz="862">
                <a:solidFill>
                  <a:schemeClr val="bg1"/>
                </a:solidFill>
              </a:defRPr>
            </a:lvl2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fr-FR" dirty="0"/>
              <a:t>Texte</a:t>
            </a:r>
          </a:p>
          <a:p>
            <a:pPr lvl="1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99760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99" y="1056000"/>
            <a:ext cx="6075000" cy="16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4999" y="4691200"/>
            <a:ext cx="6075000" cy="54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66584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1688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51435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81000" algn="l" defTabSz="514350" rtl="0" eaLnBrk="1" latinLnBrk="0" hangingPunct="1">
        <a:lnSpc>
          <a:spcPct val="100000"/>
        </a:lnSpc>
        <a:spcBef>
          <a:spcPts val="1125"/>
        </a:spcBef>
        <a:buClr>
          <a:schemeClr val="accent1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60750" algn="l" defTabSz="514350" rtl="0" eaLnBrk="1" latinLnBrk="0" hangingPunct="1">
        <a:lnSpc>
          <a:spcPct val="100000"/>
        </a:lnSpc>
        <a:spcBef>
          <a:spcPts val="1294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222750" indent="-81000" algn="l" defTabSz="514350" rtl="0" eaLnBrk="1" latinLnBrk="0" hangingPunct="1">
        <a:lnSpc>
          <a:spcPct val="100000"/>
        </a:lnSpc>
        <a:spcBef>
          <a:spcPts val="1013"/>
        </a:spcBef>
        <a:buFont typeface="Arial" panose="020B0604020202020204" pitchFamily="34" charset="0"/>
        <a:buChar char="-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51435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5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raphique 60">
            <a:extLst>
              <a:ext uri="{FF2B5EF4-FFF2-40B4-BE49-F238E27FC236}">
                <a16:creationId xmlns:a16="http://schemas.microsoft.com/office/drawing/2014/main" id="{A467220F-EE5F-3B40-990E-73C1A14CA181}"/>
              </a:ext>
            </a:extLst>
          </p:cNvPr>
          <p:cNvSpPr/>
          <p:nvPr/>
        </p:nvSpPr>
        <p:spPr>
          <a:xfrm rot="13493500">
            <a:off x="203651" y="4426529"/>
            <a:ext cx="631962" cy="1273534"/>
          </a:xfrm>
          <a:custGeom>
            <a:avLst/>
            <a:gdLst>
              <a:gd name="connsiteX0" fmla="*/ 0 w 228718"/>
              <a:gd name="connsiteY0" fmla="*/ 0 h 460914"/>
              <a:gd name="connsiteX1" fmla="*/ 228718 w 228718"/>
              <a:gd name="connsiteY1" fmla="*/ 230505 h 460914"/>
              <a:gd name="connsiteX2" fmla="*/ 0 w 228718"/>
              <a:gd name="connsiteY2" fmla="*/ 460915 h 46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718" h="460914">
                <a:moveTo>
                  <a:pt x="0" y="0"/>
                </a:moveTo>
                <a:lnTo>
                  <a:pt x="228718" y="230505"/>
                </a:lnTo>
                <a:lnTo>
                  <a:pt x="0" y="460915"/>
                </a:lnTo>
              </a:path>
            </a:pathLst>
          </a:custGeom>
          <a:noFill/>
          <a:ln w="142529" cap="rnd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95676" y="5317375"/>
            <a:ext cx="358815" cy="5282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0" y="10801350"/>
            <a:ext cx="5332786" cy="1390650"/>
          </a:xfrm>
          <a:prstGeom prst="rtTriangle">
            <a:avLst/>
          </a:prstGeom>
          <a:solidFill>
            <a:srgbClr val="008B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11447" y="77695"/>
            <a:ext cx="6405921" cy="88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cap="all" dirty="0">
                <a:solidFill>
                  <a:srgbClr val="009597"/>
                </a:solidFill>
                <a:latin typeface="Arial Black"/>
                <a:ea typeface="+mj-ea"/>
                <a:cs typeface="+mj-cs"/>
              </a:rPr>
              <a:t>NOTRE POLITIQUE</a:t>
            </a:r>
          </a:p>
          <a:p>
            <a:pPr defTabSz="360000">
              <a:lnSpc>
                <a:spcPct val="85000"/>
              </a:lnSpc>
            </a:pPr>
            <a:r>
              <a:rPr lang="fr-FR" sz="2400" b="1" dirty="0">
                <a:latin typeface="Arial Black" panose="020B0A04020102020204" pitchFamily="34" charset="0"/>
              </a:rPr>
              <a:t> </a:t>
            </a:r>
            <a:r>
              <a:rPr lang="fr-FR" sz="2400" b="1" dirty="0" smtClean="0">
                <a:latin typeface="Arial Black" panose="020B0A04020102020204" pitchFamily="34" charset="0"/>
              </a:rPr>
              <a:t>   </a:t>
            </a:r>
            <a:r>
              <a:rPr lang="fr-FR" sz="2800" b="1" cap="all" dirty="0">
                <a:solidFill>
                  <a:srgbClr val="006A4E"/>
                </a:solidFill>
                <a:latin typeface="Arial Black"/>
              </a:rPr>
              <a:t>ACHATS RESPONSABLES 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A65289CA-BB76-4367-A6E8-586A4465D41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469141" y="11244846"/>
            <a:ext cx="3201308" cy="774991"/>
          </a:xfrm>
          <a:prstGeom prst="rect">
            <a:avLst/>
          </a:prstGeom>
        </p:spPr>
      </p:pic>
      <p:pic>
        <p:nvPicPr>
          <p:cNvPr id="22" name="Graphique 6">
            <a:extLst>
              <a:ext uri="{FF2B5EF4-FFF2-40B4-BE49-F238E27FC236}">
                <a16:creationId xmlns:a16="http://schemas.microsoft.com/office/drawing/2014/main" id="{2BAD3AC6-48BE-B844-A5D8-BDF49F1996F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b="24528"/>
          <a:stretch/>
        </p:blipFill>
        <p:spPr>
          <a:xfrm rot="10800000">
            <a:off x="5494271" y="0"/>
            <a:ext cx="1363727" cy="850232"/>
          </a:xfrm>
          <a:prstGeom prst="rect">
            <a:avLst/>
          </a:prstGeom>
        </p:spPr>
      </p:pic>
      <p:sp>
        <p:nvSpPr>
          <p:cNvPr id="10" name="Rectangle 678"/>
          <p:cNvSpPr>
            <a:spLocks noChangeArrowheads="1"/>
          </p:cNvSpPr>
          <p:nvPr/>
        </p:nvSpPr>
        <p:spPr bwMode="auto">
          <a:xfrm>
            <a:off x="87296" y="6702246"/>
            <a:ext cx="263426" cy="26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dirty="0">
                <a:solidFill>
                  <a:srgbClr val="006A4E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fr-FR" altLang="fr-FR" sz="1600" dirty="0">
              <a:solidFill>
                <a:srgbClr val="006A4E"/>
              </a:solidFill>
              <a:latin typeface="+mj-lt"/>
            </a:endParaRPr>
          </a:p>
        </p:txBody>
      </p:sp>
      <p:sp>
        <p:nvSpPr>
          <p:cNvPr id="11" name="Rectangle 680"/>
          <p:cNvSpPr>
            <a:spLocks noChangeArrowheads="1"/>
          </p:cNvSpPr>
          <p:nvPr/>
        </p:nvSpPr>
        <p:spPr bwMode="auto">
          <a:xfrm>
            <a:off x="93021" y="8760072"/>
            <a:ext cx="263426" cy="26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strike="dblStrike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 rot="10800000" flipV="1">
            <a:off x="677376" y="6619391"/>
            <a:ext cx="5925312" cy="99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514350"/>
            <a:r>
              <a:rPr lang="fr-FR" altLang="fr-FR" sz="1300" b="1" u="sng" dirty="0" smtClean="0">
                <a:solidFill>
                  <a:srgbClr val="00959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Contribuer </a:t>
            </a:r>
            <a:r>
              <a:rPr lang="fr-FR" altLang="fr-FR" sz="1300" b="1" u="sng" dirty="0">
                <a:solidFill>
                  <a:srgbClr val="00959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 compétitivité économique de </a:t>
            </a:r>
            <a:r>
              <a:rPr lang="fr-FR" altLang="fr-FR" sz="1300" b="1" u="sng" dirty="0" smtClean="0">
                <a:solidFill>
                  <a:srgbClr val="00959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l’écosystème</a:t>
            </a:r>
            <a:endParaRPr lang="fr-FR" altLang="fr-FR" sz="1300" b="1" u="sng" dirty="0">
              <a:solidFill>
                <a:srgbClr val="00959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 indent="-90488">
              <a:buFontTx/>
              <a:buChar char="•"/>
            </a:pP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Encourager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diversité des entreprises des territoires et r</a:t>
            </a:r>
            <a:r>
              <a:rPr 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enforcer la cohésion et l'inclusion </a:t>
            </a:r>
            <a:r>
              <a:rPr 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sociale.</a:t>
            </a:r>
            <a:endParaRPr lang="fr-FR" sz="1200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 indent="-90488">
              <a:buFontTx/>
              <a:buChar char="•"/>
            </a:pP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Favoriser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échanges avec les acteurs locaux et, ainsi, contribuer au développement du territoire.</a:t>
            </a:r>
          </a:p>
          <a:p>
            <a:pPr marL="182563" lvl="1" indent="-90488">
              <a:buFontTx/>
              <a:buChar char="•"/>
            </a:pP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Stimuler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l’innovation avec nos fournisseurs pour créer de la valeur. </a:t>
            </a:r>
          </a:p>
          <a:p>
            <a:pPr marL="182563" lvl="1" indent="-90488">
              <a:buFontTx/>
              <a:buChar char="•"/>
            </a:pP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Apprécier le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coût global du cycle de vie.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 rot="10800000" flipV="1">
            <a:off x="677377" y="8765767"/>
            <a:ext cx="6310114" cy="62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514350"/>
            <a:r>
              <a:rPr lang="fr-FR" altLang="fr-FR" sz="1300" b="1" u="sng" dirty="0" smtClean="0">
                <a:solidFill>
                  <a:srgbClr val="00959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Intégrer </a:t>
            </a:r>
            <a:r>
              <a:rPr lang="fr-FR" altLang="fr-FR" sz="1300" b="1" u="sng" dirty="0">
                <a:solidFill>
                  <a:srgbClr val="00959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aspects environnementaux et sociétaux dans nos </a:t>
            </a:r>
            <a:r>
              <a:rPr lang="fr-FR" altLang="fr-FR" sz="1300" b="1" u="sng" dirty="0" smtClean="0">
                <a:solidFill>
                  <a:srgbClr val="00959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achats</a:t>
            </a:r>
            <a:endParaRPr lang="fr-FR" altLang="fr-FR" sz="1300" b="1" u="sng" dirty="0">
              <a:solidFill>
                <a:srgbClr val="00959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 indent="-90488">
              <a:buFontTx/>
              <a:buChar char="•"/>
            </a:pP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cartographier les risques et opportunités.</a:t>
            </a:r>
          </a:p>
          <a:p>
            <a:pPr marL="182563" lvl="1" indent="-90488">
              <a:buFontTx/>
              <a:buChar char="•"/>
            </a:pP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Intégrer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critères </a:t>
            </a: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RSE dans le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choix d’un bien ou d’un </a:t>
            </a: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service, dans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sélection de nos fournisseurs</a:t>
            </a: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altLang="fr-FR" sz="1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77376" y="7689456"/>
            <a:ext cx="5514010" cy="99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514350"/>
            <a:r>
              <a:rPr lang="fr-FR" altLang="fr-FR" sz="1300" b="1" u="sng" dirty="0">
                <a:solidFill>
                  <a:srgbClr val="00959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Veiller en permanence à la qualité </a:t>
            </a:r>
            <a:r>
              <a:rPr lang="fr-FR" altLang="fr-FR" sz="1300" b="1" u="sng" dirty="0" smtClean="0">
                <a:solidFill>
                  <a:srgbClr val="00959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relations avec les </a:t>
            </a:r>
            <a:r>
              <a:rPr lang="fr-FR" altLang="fr-FR" sz="1300" b="1" u="sng" dirty="0" smtClean="0">
                <a:solidFill>
                  <a:srgbClr val="00959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fournisseurs</a:t>
            </a:r>
            <a:endParaRPr lang="fr-FR" altLang="fr-FR" sz="1300" b="1" u="sng" dirty="0" smtClean="0">
              <a:solidFill>
                <a:srgbClr val="00959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1" indent="-85725">
              <a:buFontTx/>
              <a:buChar char="•"/>
            </a:pP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Impliquer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acheteurs dès l’expression de </a:t>
            </a: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besoin.</a:t>
            </a:r>
            <a:endParaRPr lang="fr-FR" altLang="fr-FR" sz="1200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1" indent="-85725">
              <a:buFontTx/>
              <a:buChar char="•"/>
            </a:pP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Renforcer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montée en compétences achats des acteurs internes (acheteurs / prescripteurs).</a:t>
            </a:r>
          </a:p>
          <a:p>
            <a:pPr marL="177800" lvl="1" indent="-85725">
              <a:buFontTx/>
              <a:buChar char="•"/>
            </a:pP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Développer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connaissance réciproque entreprise / fournisseurs.</a:t>
            </a:r>
          </a:p>
          <a:p>
            <a:pPr marL="177800" lvl="1" indent="-85725">
              <a:buFontTx/>
              <a:buChar char="•"/>
            </a:pP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Instaurer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mécanisme de médiation</a:t>
            </a: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altLang="fr-FR" sz="1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296" y="9466376"/>
            <a:ext cx="263247" cy="2678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450"/>
              </a:spcAft>
            </a:pPr>
            <a:endParaRPr lang="fr-FR" b="1" strike="dblStrike" cap="all" dirty="0" smtClean="0">
              <a:solidFill>
                <a:srgbClr val="FF0000"/>
              </a:solidFill>
              <a:latin typeface="+mj-lt"/>
            </a:endParaRPr>
          </a:p>
          <a:p>
            <a:pPr algn="ctr" defTabSz="514350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cap="all" dirty="0">
                <a:solidFill>
                  <a:srgbClr val="006A4E"/>
                </a:solidFill>
                <a:latin typeface="+mj-lt"/>
              </a:rPr>
              <a:t>5</a:t>
            </a:r>
            <a:endParaRPr lang="fr-FR" sz="1600" b="1" dirty="0">
              <a:solidFill>
                <a:srgbClr val="006A4E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376" y="10563658"/>
            <a:ext cx="620142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00" b="1" u="sng" dirty="0">
                <a:solidFill>
                  <a:srgbClr val="00959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Inscrire cette politique achats responsables dans les dispositifs de gouvernance </a:t>
            </a:r>
            <a:r>
              <a:rPr lang="fr-FR" sz="1300" b="1" u="sng" dirty="0" smtClean="0">
                <a:solidFill>
                  <a:srgbClr val="00959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existants</a:t>
            </a:r>
            <a:endParaRPr lang="fr-FR" sz="1300" b="1" u="sng" dirty="0">
              <a:solidFill>
                <a:srgbClr val="00959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681"/>
          <p:cNvSpPr>
            <a:spLocks noChangeArrowheads="1"/>
          </p:cNvSpPr>
          <p:nvPr/>
        </p:nvSpPr>
        <p:spPr bwMode="auto">
          <a:xfrm>
            <a:off x="93021" y="10578125"/>
            <a:ext cx="263426" cy="26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dirty="0">
                <a:solidFill>
                  <a:srgbClr val="006A4E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fr-FR" altLang="fr-FR" sz="1600" dirty="0">
              <a:solidFill>
                <a:srgbClr val="006A4E"/>
              </a:solidFill>
              <a:latin typeface="+mj-lt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677376" y="9606559"/>
            <a:ext cx="6201422" cy="80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z="1300" b="1" u="sng" dirty="0" smtClean="0">
                <a:solidFill>
                  <a:srgbClr val="00959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Agir pour la transition </a:t>
            </a:r>
            <a:r>
              <a:rPr lang="fr-FR" sz="1300" b="1" u="sng" dirty="0">
                <a:solidFill>
                  <a:srgbClr val="00959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 une économie bas </a:t>
            </a:r>
            <a:r>
              <a:rPr lang="fr-FR" sz="1300" b="1" u="sng" dirty="0" smtClean="0">
                <a:solidFill>
                  <a:srgbClr val="00959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carbone</a:t>
            </a:r>
            <a:endParaRPr lang="fr-FR" sz="1300" b="1" u="sng" dirty="0">
              <a:solidFill>
                <a:srgbClr val="00959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1" indent="-85725">
              <a:buFontTx/>
              <a:buChar char="•"/>
            </a:pP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Mobiliser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tous nos </a:t>
            </a: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métiers pour transformer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leur façon d’exercer, dans une démarche de sobriété </a:t>
            </a: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carbone.</a:t>
            </a:r>
            <a:endParaRPr lang="fr-FR" sz="1200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1" indent="-85725">
              <a:buFontTx/>
              <a:buChar char="•"/>
            </a:pP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Engager et encourager nos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fournisseurs </a:t>
            </a: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mesurer leur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empreinte carbone </a:t>
            </a: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à réduire leurs émissions.</a:t>
            </a:r>
            <a:endParaRPr lang="fr-FR" altLang="fr-FR" sz="1200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1" indent="-85725">
              <a:buFontTx/>
              <a:buChar char="•"/>
            </a:pPr>
            <a:r>
              <a:rPr 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Considérer </a:t>
            </a:r>
            <a:r>
              <a:rPr 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critère poids carbone dans l’évaluation, le référencement et le suivi de nos </a:t>
            </a:r>
            <a:r>
              <a:rPr 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fournisseurs.</a:t>
            </a:r>
            <a:endParaRPr lang="fr-FR" altLang="fr-FR" sz="1200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422309" y="4652036"/>
            <a:ext cx="6207362" cy="1148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000" b="1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fr-FR" sz="1800" dirty="0">
                <a:solidFill>
                  <a:srgbClr val="009597"/>
                </a:solidFill>
                <a:latin typeface="Arial Black"/>
              </a:rPr>
              <a:t>NOTRE </a:t>
            </a:r>
            <a:r>
              <a:rPr lang="fr-FR" sz="1800" dirty="0" smtClean="0">
                <a:solidFill>
                  <a:srgbClr val="009597"/>
                </a:solidFill>
                <a:latin typeface="Arial Black"/>
              </a:rPr>
              <a:t>POLITIQUE ACHATS RESPONSABLES  </a:t>
            </a:r>
          </a:p>
          <a:p>
            <a:pPr lvl="0">
              <a:defRPr/>
            </a:pPr>
            <a:r>
              <a:rPr lang="fr-FR" sz="1800" dirty="0" smtClean="0">
                <a:solidFill>
                  <a:srgbClr val="006A4E"/>
                </a:solidFill>
                <a:latin typeface="Arial Black"/>
              </a:rPr>
              <a:t>EN 6 AXES MAJEURS, 16 PRINCIPES</a:t>
            </a:r>
            <a:endParaRPr kumimoji="0" lang="fr-FR" sz="1800" b="1" i="0" u="none" strike="noStrike" kern="1200" cap="all" spc="0" normalizeH="0" baseline="0" noProof="0" dirty="0">
              <a:ln>
                <a:noFill/>
              </a:ln>
              <a:solidFill>
                <a:srgbClr val="006A4E"/>
              </a:solidFill>
              <a:effectLst/>
              <a:uLnTx/>
              <a:uFillTx/>
              <a:latin typeface="Arial Black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677376" y="5730062"/>
            <a:ext cx="5835252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300" b="1" u="sng" dirty="0">
                <a:solidFill>
                  <a:srgbClr val="00959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Adopter un comportement responsable dans la relation avec les </a:t>
            </a:r>
            <a:r>
              <a:rPr lang="fr-FR" altLang="fr-FR" sz="1300" b="1" u="sng" dirty="0" smtClean="0">
                <a:solidFill>
                  <a:srgbClr val="00959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fournisseurs</a:t>
            </a:r>
            <a:endParaRPr kumimoji="0" lang="fr-FR" altLang="fr-FR" sz="1300" b="0" i="0" u="none" strike="noStrike" cap="none" normalizeH="0" baseline="0" dirty="0" smtClean="0">
              <a:ln>
                <a:noFill/>
              </a:ln>
              <a:solidFill>
                <a:srgbClr val="009597"/>
              </a:solidFill>
              <a:effectLst/>
            </a:endParaRPr>
          </a:p>
          <a:p>
            <a:pPr marL="36000"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fr-FR" altLang="fr-FR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Veiller 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l’équilibre</a:t>
            </a:r>
            <a:r>
              <a:rPr kumimoji="0" lang="fr-FR" altLang="fr-FR" sz="12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relations d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affaires en adoptant des pratiques et comportements respectueux.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</a:endParaRPr>
          </a:p>
          <a:p>
            <a:pPr marL="36000"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Favoriser des engagements r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ciproques dans le respect des droits de chacun.</a:t>
            </a:r>
          </a:p>
          <a:p>
            <a:pPr marL="36000" lvl="1">
              <a:buFontTx/>
              <a:buChar char="•"/>
            </a:pP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Apporter une </a:t>
            </a:r>
            <a:r>
              <a:rPr lang="fr-FR" altLang="fr-FR" sz="12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visibilité prévisionnelle des achats</a:t>
            </a:r>
            <a:r>
              <a:rPr lang="fr-FR" altLang="fr-FR" sz="12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</a:endParaRPr>
          </a:p>
        </p:txBody>
      </p:sp>
      <p:pic>
        <p:nvPicPr>
          <p:cNvPr id="30" name="Graphique 37">
            <a:extLst>
              <a:ext uri="{FF2B5EF4-FFF2-40B4-BE49-F238E27FC236}">
                <a16:creationId xmlns:a16="http://schemas.microsoft.com/office/drawing/2014/main" id="{87C5D69A-959B-C244-89BB-3901D8C7E7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29212" y="6712017"/>
            <a:ext cx="232865" cy="192366"/>
          </a:xfrm>
          <a:prstGeom prst="rect">
            <a:avLst/>
          </a:prstGeom>
        </p:spPr>
      </p:pic>
      <p:pic>
        <p:nvPicPr>
          <p:cNvPr id="31" name="Graphique 37">
            <a:extLst>
              <a:ext uri="{FF2B5EF4-FFF2-40B4-BE49-F238E27FC236}">
                <a16:creationId xmlns:a16="http://schemas.microsoft.com/office/drawing/2014/main" id="{87C5D69A-959B-C244-89BB-3901D8C7E7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29212" y="7780020"/>
            <a:ext cx="232865" cy="192366"/>
          </a:xfrm>
          <a:prstGeom prst="rect">
            <a:avLst/>
          </a:prstGeom>
        </p:spPr>
      </p:pic>
      <p:pic>
        <p:nvPicPr>
          <p:cNvPr id="32" name="Graphique 37">
            <a:extLst>
              <a:ext uri="{FF2B5EF4-FFF2-40B4-BE49-F238E27FC236}">
                <a16:creationId xmlns:a16="http://schemas.microsoft.com/office/drawing/2014/main" id="{87C5D69A-959B-C244-89BB-3901D8C7E7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29212" y="8806368"/>
            <a:ext cx="232865" cy="192366"/>
          </a:xfrm>
          <a:prstGeom prst="rect">
            <a:avLst/>
          </a:prstGeom>
        </p:spPr>
      </p:pic>
      <p:pic>
        <p:nvPicPr>
          <p:cNvPr id="33" name="Graphique 37">
            <a:extLst>
              <a:ext uri="{FF2B5EF4-FFF2-40B4-BE49-F238E27FC236}">
                <a16:creationId xmlns:a16="http://schemas.microsoft.com/office/drawing/2014/main" id="{87C5D69A-959B-C244-89BB-3901D8C7E7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29212" y="9659464"/>
            <a:ext cx="232865" cy="192366"/>
          </a:xfrm>
          <a:prstGeom prst="rect">
            <a:avLst/>
          </a:prstGeom>
        </p:spPr>
      </p:pic>
      <p:pic>
        <p:nvPicPr>
          <p:cNvPr id="34" name="Graphique 37">
            <a:extLst>
              <a:ext uri="{FF2B5EF4-FFF2-40B4-BE49-F238E27FC236}">
                <a16:creationId xmlns:a16="http://schemas.microsoft.com/office/drawing/2014/main" id="{87C5D69A-959B-C244-89BB-3901D8C7E7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29212" y="10614152"/>
            <a:ext cx="232865" cy="192366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87296" y="10525783"/>
            <a:ext cx="322710" cy="280735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Rectangle 679"/>
          <p:cNvSpPr>
            <a:spLocks noChangeArrowheads="1"/>
          </p:cNvSpPr>
          <p:nvPr/>
        </p:nvSpPr>
        <p:spPr bwMode="auto">
          <a:xfrm>
            <a:off x="87296" y="7749724"/>
            <a:ext cx="263426" cy="30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dirty="0">
                <a:solidFill>
                  <a:srgbClr val="006A4E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7" name="Rectangle 679"/>
          <p:cNvSpPr>
            <a:spLocks noChangeArrowheads="1"/>
          </p:cNvSpPr>
          <p:nvPr/>
        </p:nvSpPr>
        <p:spPr bwMode="auto">
          <a:xfrm>
            <a:off x="87296" y="8779859"/>
            <a:ext cx="263426" cy="26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dirty="0">
                <a:solidFill>
                  <a:srgbClr val="006A4E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8" name="Graphique 60">
            <a:extLst>
              <a:ext uri="{FF2B5EF4-FFF2-40B4-BE49-F238E27FC236}">
                <a16:creationId xmlns:a16="http://schemas.microsoft.com/office/drawing/2014/main" id="{A467220F-EE5F-3B40-990E-73C1A14CA181}"/>
              </a:ext>
            </a:extLst>
          </p:cNvPr>
          <p:cNvSpPr/>
          <p:nvPr/>
        </p:nvSpPr>
        <p:spPr>
          <a:xfrm rot="13493500">
            <a:off x="203652" y="4067804"/>
            <a:ext cx="631962" cy="1273534"/>
          </a:xfrm>
          <a:custGeom>
            <a:avLst/>
            <a:gdLst>
              <a:gd name="connsiteX0" fmla="*/ 0 w 228718"/>
              <a:gd name="connsiteY0" fmla="*/ 0 h 460914"/>
              <a:gd name="connsiteX1" fmla="*/ 228718 w 228718"/>
              <a:gd name="connsiteY1" fmla="*/ 230505 h 460914"/>
              <a:gd name="connsiteX2" fmla="*/ 0 w 228718"/>
              <a:gd name="connsiteY2" fmla="*/ 460915 h 46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718" h="460914">
                <a:moveTo>
                  <a:pt x="0" y="0"/>
                </a:moveTo>
                <a:lnTo>
                  <a:pt x="228718" y="230505"/>
                </a:lnTo>
                <a:lnTo>
                  <a:pt x="0" y="460915"/>
                </a:lnTo>
              </a:path>
            </a:pathLst>
          </a:custGeom>
          <a:noFill/>
          <a:ln w="142529" cap="rnd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2" name="Rectangle 681"/>
          <p:cNvSpPr>
            <a:spLocks noChangeArrowheads="1"/>
          </p:cNvSpPr>
          <p:nvPr/>
        </p:nvSpPr>
        <p:spPr bwMode="auto">
          <a:xfrm>
            <a:off x="87296" y="5716353"/>
            <a:ext cx="263426" cy="40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dirty="0">
                <a:solidFill>
                  <a:srgbClr val="006A4E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29" name="Graphique 37">
            <a:extLst>
              <a:ext uri="{FF2B5EF4-FFF2-40B4-BE49-F238E27FC236}">
                <a16:creationId xmlns:a16="http://schemas.microsoft.com/office/drawing/2014/main" id="{87C5D69A-959B-C244-89BB-3901D8C7E7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29212" y="5803995"/>
            <a:ext cx="232865" cy="1923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0838" y="4367773"/>
            <a:ext cx="1081004" cy="40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44938" y="1059886"/>
            <a:ext cx="6162085" cy="3625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450"/>
              </a:spcAft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groupe Crédit Agricole renforce sa </a:t>
            </a:r>
            <a:r>
              <a:rPr lang="fr-FR" sz="16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Politique Achats Responsables</a:t>
            </a: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afin </a:t>
            </a:r>
            <a:r>
              <a:rPr lang="fr-FR" sz="16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répondre </a:t>
            </a: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aux grands enjeux de demain sur ses territoires, de contribuer à la performance globale de ses entreprises et d’agir pour le climat et la transition vers une économie bas carbone. </a:t>
            </a:r>
            <a:r>
              <a:rPr lang="fr-FR" sz="16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s’inscrit pleinement </a:t>
            </a: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la </a:t>
            </a:r>
            <a:r>
              <a:rPr lang="fr-FR" sz="16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charte éthique et le P</a:t>
            </a:r>
            <a:r>
              <a:rPr lang="fr-FR" sz="16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rojet </a:t>
            </a:r>
            <a:r>
              <a:rPr lang="fr-FR" sz="16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16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ociétal </a:t>
            </a:r>
            <a:r>
              <a:rPr lang="fr-FR" sz="16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Groupe.</a:t>
            </a:r>
          </a:p>
          <a:p>
            <a:pPr algn="just">
              <a:lnSpc>
                <a:spcPct val="107000"/>
              </a:lnSpc>
              <a:spcAft>
                <a:spcPts val="450"/>
              </a:spcAft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Politique Achats Responsables du Crédit Agricole vise à favoriser l’achat d’un bien ou d’un service en prenant en considération à la fois </a:t>
            </a:r>
            <a:r>
              <a:rPr lang="fr-FR" sz="16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juste besoin</a:t>
            </a: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6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16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aspects </a:t>
            </a:r>
            <a:r>
              <a:rPr lang="fr-FR" sz="16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économiques,</a:t>
            </a:r>
            <a:r>
              <a:rPr lang="fr-FR" sz="16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sociétaux et </a:t>
            </a:r>
            <a:r>
              <a:rPr lang="fr-FR" sz="16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environnementaux</a:t>
            </a:r>
            <a:r>
              <a:rPr lang="fr-FR" sz="1600" b="1" strike="dblStrike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fr-FR" sz="16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réponse apportée à ce </a:t>
            </a:r>
            <a:r>
              <a:rPr lang="fr-FR" sz="16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besoin, tout </a:t>
            </a: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veillant à </a:t>
            </a:r>
            <a:r>
              <a:rPr lang="fr-FR" sz="16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l’équilibre des relations entre l’entreprise et ses fournisseurs</a:t>
            </a: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dans le respect de leurs droits réciproques. </a:t>
            </a:r>
          </a:p>
          <a:p>
            <a:pPr algn="just">
              <a:lnSpc>
                <a:spcPct val="107000"/>
              </a:lnSpc>
              <a:spcAft>
                <a:spcPts val="450"/>
              </a:spcAft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politique </a:t>
            </a:r>
            <a:r>
              <a:rPr lang="fr-FR" sz="160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participe à une </a:t>
            </a:r>
            <a:r>
              <a:rPr lang="fr-FR" sz="16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démarche engagée et responsable</a:t>
            </a: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 se veut un </a:t>
            </a:r>
            <a:r>
              <a:rPr lang="fr-FR" sz="16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vecteur mutuel de progrès et d’innovation</a:t>
            </a: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Elle s’adresse à l’ensemble des </a:t>
            </a:r>
            <a:r>
              <a:rPr lang="fr-FR" sz="16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collaborateurs</a:t>
            </a: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6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acteurs</a:t>
            </a: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dans le </a:t>
            </a:r>
            <a:r>
              <a:rPr lang="fr-FR" sz="16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processus achats</a:t>
            </a: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à leurs </a:t>
            </a:r>
            <a:r>
              <a:rPr lang="fr-FR" sz="16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fournisseurs</a:t>
            </a: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95676" y="11762260"/>
            <a:ext cx="9284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400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Juillet 2023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1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rédit Agricole / Nouveau Terrritoire">
  <a:themeElements>
    <a:clrScheme name="Personnalisé 14">
      <a:dk1>
        <a:srgbClr val="707173"/>
      </a:dk1>
      <a:lt1>
        <a:srgbClr val="FFFFFF"/>
      </a:lt1>
      <a:dk2>
        <a:srgbClr val="ED1B2F"/>
      </a:dk2>
      <a:lt2>
        <a:srgbClr val="009597"/>
      </a:lt2>
      <a:accent1>
        <a:srgbClr val="006A4E"/>
      </a:accent1>
      <a:accent2>
        <a:srgbClr val="99C3B8"/>
      </a:accent2>
      <a:accent3>
        <a:srgbClr val="99CC00"/>
      </a:accent3>
      <a:accent4>
        <a:srgbClr val="D6EB99"/>
      </a:accent4>
      <a:accent5>
        <a:srgbClr val="009597"/>
      </a:accent5>
      <a:accent6>
        <a:srgbClr val="99D5D5"/>
      </a:accent6>
      <a:hlink>
        <a:srgbClr val="009597"/>
      </a:hlink>
      <a:folHlink>
        <a:srgbClr val="009597"/>
      </a:folHlink>
    </a:clrScheme>
    <a:fontScheme name="Crédit Agricole - Nouveau Territoir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 Template PowerPoint Direction_vDEF (003).potx [Lecture seule]" id="{97BEB7AD-6BBD-413E-8910-97570CBA9819}" vid="{C9798A5D-637B-418E-A9B1-826571FB7D1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Modèle_CA_16-9</Template>
  <TotalTime>35</TotalTime>
  <Words>446</Words>
  <Application>Microsoft Office PowerPoint</Application>
  <PresentationFormat>Grand écran</PresentationFormat>
  <Paragraphs>38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Times New Roman</vt:lpstr>
      <vt:lpstr>Wingdings</vt:lpstr>
      <vt:lpstr>1_Crédit Agricole / Nouveau Terrritoire</vt:lpstr>
      <vt:lpstr>Présentation PowerPoint</vt:lpstr>
    </vt:vector>
  </TitlesOfParts>
  <Company>SILCA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Politique Achats Responsbales</dc:title>
  <dc:creator>Véronique Raison</dc:creator>
  <cp:keywords>GT2 A6</cp:keywords>
  <cp:lastModifiedBy>RAISON Véronique</cp:lastModifiedBy>
  <cp:revision>504</cp:revision>
  <cp:lastPrinted>2023-04-04T10:14:42Z</cp:lastPrinted>
  <dcterms:created xsi:type="dcterms:W3CDTF">2022-11-10T09:25:46Z</dcterms:created>
  <dcterms:modified xsi:type="dcterms:W3CDTF">2023-09-13T10:19:40Z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cad6431-53ea-4466-8111-3fefa470bcb9_Enabled">
    <vt:lpwstr>true</vt:lpwstr>
  </property>
  <property fmtid="{D5CDD505-2E9C-101B-9397-08002B2CF9AE}" pid="3" name="MSIP_Label_4cad6431-53ea-4466-8111-3fefa470bcb9_SetDate">
    <vt:lpwstr>2022-11-10T09:27:51Z</vt:lpwstr>
  </property>
  <property fmtid="{D5CDD505-2E9C-101B-9397-08002B2CF9AE}" pid="4" name="MSIP_Label_4cad6431-53ea-4466-8111-3fefa470bcb9_Method">
    <vt:lpwstr>Privileged</vt:lpwstr>
  </property>
  <property fmtid="{D5CDD505-2E9C-101B-9397-08002B2CF9AE}" pid="5" name="MSIP_Label_4cad6431-53ea-4466-8111-3fefa470bcb9_Name">
    <vt:lpwstr>Usage Interne</vt:lpwstr>
  </property>
  <property fmtid="{D5CDD505-2E9C-101B-9397-08002B2CF9AE}" pid="6" name="MSIP_Label_4cad6431-53ea-4466-8111-3fefa470bcb9_SiteId">
    <vt:lpwstr>fb3baf17-c313-474c-8d5d-577a3ec97a32</vt:lpwstr>
  </property>
  <property fmtid="{D5CDD505-2E9C-101B-9397-08002B2CF9AE}" pid="7" name="MSIP_Label_4cad6431-53ea-4466-8111-3fefa470bcb9_ActionId">
    <vt:lpwstr>7021b2dc-2429-40ed-a998-98351dfa9f47</vt:lpwstr>
  </property>
  <property fmtid="{D5CDD505-2E9C-101B-9397-08002B2CF9AE}" pid="8" name="MSIP_Label_4cad6431-53ea-4466-8111-3fefa470bcb9_ContentBits">
    <vt:lpwstr>0</vt:lpwstr>
  </property>
</Properties>
</file>